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8" r:id="rId9"/>
    <p:sldId id="267" r:id="rId10"/>
    <p:sldId id="269" r:id="rId11"/>
    <p:sldId id="273" r:id="rId12"/>
    <p:sldId id="272" r:id="rId13"/>
    <p:sldId id="270" r:id="rId14"/>
    <p:sldId id="275" r:id="rId15"/>
    <p:sldId id="274" r:id="rId16"/>
    <p:sldId id="271" r:id="rId17"/>
    <p:sldId id="279" r:id="rId18"/>
    <p:sldId id="278" r:id="rId19"/>
    <p:sldId id="277" r:id="rId20"/>
    <p:sldId id="280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0016" autoAdjust="0"/>
    <p:restoredTop sz="94711" autoAdjust="0"/>
  </p:normalViewPr>
  <p:slideViewPr>
    <p:cSldViewPr snapToGrid="0">
      <p:cViewPr>
        <p:scale>
          <a:sx n="79" d="100"/>
          <a:sy n="79" d="100"/>
        </p:scale>
        <p:origin x="-108" y="-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6D8AE-F495-4060-8BCB-00786C7580FC}" type="datetimeFigureOut">
              <a:rPr lang="ru-RU" smtClean="0"/>
              <a:t>18.04.2016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1FA80-F376-4499-ADEE-EED6B4F3A6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1898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6D8AE-F495-4060-8BCB-00786C7580FC}" type="datetimeFigureOut">
              <a:rPr lang="ru-RU" smtClean="0"/>
              <a:t>18.04.2016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1FA80-F376-4499-ADEE-EED6B4F3A6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365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6D8AE-F495-4060-8BCB-00786C7580FC}" type="datetimeFigureOut">
              <a:rPr lang="ru-RU" smtClean="0"/>
              <a:t>18.04.2016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1FA80-F376-4499-ADEE-EED6B4F3A6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99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6D8AE-F495-4060-8BCB-00786C7580FC}" type="datetimeFigureOut">
              <a:rPr lang="ru-RU" smtClean="0"/>
              <a:t>18.04.2016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1FA80-F376-4499-ADEE-EED6B4F3A6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8677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6D8AE-F495-4060-8BCB-00786C7580FC}" type="datetimeFigureOut">
              <a:rPr lang="ru-RU" smtClean="0"/>
              <a:t>18.04.2016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1FA80-F376-4499-ADEE-EED6B4F3A6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9668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6D8AE-F495-4060-8BCB-00786C7580FC}" type="datetimeFigureOut">
              <a:rPr lang="ru-RU" smtClean="0"/>
              <a:t>18.04.2016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1FA80-F376-4499-ADEE-EED6B4F3A6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3164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6D8AE-F495-4060-8BCB-00786C7580FC}" type="datetimeFigureOut">
              <a:rPr lang="ru-RU" smtClean="0"/>
              <a:t>18.04.2016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1FA80-F376-4499-ADEE-EED6B4F3A6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2752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6D8AE-F495-4060-8BCB-00786C7580FC}" type="datetimeFigureOut">
              <a:rPr lang="ru-RU" smtClean="0"/>
              <a:t>18.04.2016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1FA80-F376-4499-ADEE-EED6B4F3A6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8116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6D8AE-F495-4060-8BCB-00786C7580FC}" type="datetimeFigureOut">
              <a:rPr lang="ru-RU" smtClean="0"/>
              <a:t>18.04.2016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1FA80-F376-4499-ADEE-EED6B4F3A6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81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6D8AE-F495-4060-8BCB-00786C7580FC}" type="datetimeFigureOut">
              <a:rPr lang="ru-RU" smtClean="0"/>
              <a:t>18.04.2016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1FA80-F376-4499-ADEE-EED6B4F3A6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2277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6D8AE-F495-4060-8BCB-00786C7580FC}" type="datetimeFigureOut">
              <a:rPr lang="ru-RU" smtClean="0"/>
              <a:t>18.04.2016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1FA80-F376-4499-ADEE-EED6B4F3A6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6085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F6D8AE-F495-4060-8BCB-00786C7580FC}" type="datetimeFigureOut">
              <a:rPr lang="ru-RU" smtClean="0"/>
              <a:t>18.04.2016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31FA80-F376-4499-ADEE-EED6B4F3A6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561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19.pn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w849.com/data_images/56a612579a70d.jpg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9186" y="495300"/>
            <a:ext cx="11456714" cy="4559300"/>
          </a:xfrm>
        </p:spPr>
        <p:txBody>
          <a:bodyPr>
            <a:noAutofit/>
          </a:bodyPr>
          <a:lstStyle/>
          <a:p>
            <a:r>
              <a:rPr lang="ru-RU" sz="8000" dirty="0" smtClean="0">
                <a:latin typeface="Segoe Script" panose="020B0504020000000003" pitchFamily="34" charset="0"/>
                <a:cs typeface="Gautami" panose="020B0502040204020203" pitchFamily="34" charset="0"/>
              </a:rPr>
              <a:t/>
            </a:r>
            <a:br>
              <a:rPr lang="ru-RU" sz="8000" dirty="0" smtClean="0">
                <a:latin typeface="Segoe Script" panose="020B0504020000000003" pitchFamily="34" charset="0"/>
                <a:cs typeface="Gautami" panose="020B0502040204020203" pitchFamily="34" charset="0"/>
              </a:rPr>
            </a:br>
            <a:r>
              <a:rPr lang="ru-RU" sz="8800" b="1" dirty="0" smtClean="0">
                <a:solidFill>
                  <a:srgbClr val="7030A0"/>
                </a:solidFill>
                <a:latin typeface="Segoe Script" panose="020B0504020000000003" pitchFamily="34" charset="0"/>
                <a:cs typeface="Gautami" panose="020B0502040204020203" pitchFamily="34" charset="0"/>
              </a:rPr>
              <a:t>Как музыка влияет на развитие ребенка.</a:t>
            </a:r>
            <a:endParaRPr lang="ru-RU" sz="8800" b="1" dirty="0">
              <a:solidFill>
                <a:srgbClr val="7030A0"/>
              </a:solidFill>
              <a:latin typeface="Segoe Script" panose="020B0504020000000003" pitchFamily="34" charset="0"/>
              <a:cs typeface="Gautami" panose="020B0502040204020203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959600" y="5308600"/>
            <a:ext cx="4940300" cy="1816100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Gabriola" panose="04040605051002020D02" pitchFamily="82" charset="0"/>
                <a:ea typeface="BatangChe" panose="02030609000101010101" pitchFamily="49" charset="-127"/>
                <a:cs typeface="Aharoni" panose="02010803020104030203" pitchFamily="2" charset="-79"/>
              </a:rPr>
              <a:t>АНО ДО «Город Детства» </a:t>
            </a:r>
            <a:r>
              <a:rPr lang="ru-RU" b="1" dirty="0" err="1" smtClean="0">
                <a:latin typeface="Gabriola" panose="04040605051002020D02" pitchFamily="82" charset="0"/>
                <a:ea typeface="BatangChe" panose="02030609000101010101" pitchFamily="49" charset="-127"/>
                <a:cs typeface="Aharoni" panose="02010803020104030203" pitchFamily="2" charset="-79"/>
              </a:rPr>
              <a:t>г.о</a:t>
            </a:r>
            <a:r>
              <a:rPr lang="ru-RU" b="1" dirty="0" smtClean="0">
                <a:latin typeface="Gabriola" panose="04040605051002020D02" pitchFamily="82" charset="0"/>
                <a:ea typeface="BatangChe" panose="02030609000101010101" pitchFamily="49" charset="-127"/>
                <a:cs typeface="Aharoni" panose="02010803020104030203" pitchFamily="2" charset="-79"/>
              </a:rPr>
              <a:t>. </a:t>
            </a:r>
            <a:r>
              <a:rPr lang="ru-RU" b="1" dirty="0" err="1" smtClean="0">
                <a:latin typeface="Gabriola" panose="04040605051002020D02" pitchFamily="82" charset="0"/>
                <a:ea typeface="BatangChe" panose="02030609000101010101" pitchFamily="49" charset="-127"/>
                <a:cs typeface="Aharoni" panose="02010803020104030203" pitchFamily="2" charset="-79"/>
              </a:rPr>
              <a:t>Кинель</a:t>
            </a:r>
            <a:endParaRPr lang="ru-RU" b="1" dirty="0" smtClean="0">
              <a:latin typeface="Gabriola" panose="04040605051002020D02" pitchFamily="82" charset="0"/>
              <a:ea typeface="BatangChe" panose="02030609000101010101" pitchFamily="49" charset="-127"/>
              <a:cs typeface="Aharoni" panose="02010803020104030203" pitchFamily="2" charset="-79"/>
            </a:endParaRPr>
          </a:p>
          <a:p>
            <a:r>
              <a:rPr lang="ru-RU" b="1" dirty="0" smtClean="0">
                <a:latin typeface="Gabriola" panose="04040605051002020D02" pitchFamily="82" charset="0"/>
                <a:ea typeface="BatangChe" panose="02030609000101010101" pitchFamily="49" charset="-127"/>
                <a:cs typeface="Aharoni" panose="02010803020104030203" pitchFamily="2" charset="-79"/>
              </a:rPr>
              <a:t>Музыкальный руководитель</a:t>
            </a:r>
          </a:p>
          <a:p>
            <a:r>
              <a:rPr lang="ru-RU" b="1" dirty="0" smtClean="0">
                <a:latin typeface="Gabriola" panose="04040605051002020D02" pitchFamily="82" charset="0"/>
                <a:ea typeface="BatangChe" panose="02030609000101010101" pitchFamily="49" charset="-127"/>
                <a:cs typeface="Aharoni" panose="02010803020104030203" pitchFamily="2" charset="-79"/>
              </a:rPr>
              <a:t>Королева О.А.</a:t>
            </a:r>
            <a:endParaRPr lang="ru-RU" b="1" dirty="0">
              <a:latin typeface="Gabriola" panose="04040605051002020D02" pitchFamily="82" charset="0"/>
              <a:ea typeface="BatangChe" panose="02030609000101010101" pitchFamily="49" charset="-127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15042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static.tumblr.com/2d51eb9b25d94039715889e1e6d89766/hsqssx2/xBCo2a54r/tumblr_static_3zo83ez82oysocokksock4w4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9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830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112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static.tumblr.com/2d51eb9b25d94039715889e1e6d89766/hsqssx2/xBCo2a54r/tumblr_static_3zo83ez82oysocokksock4w4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954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785" y="1487810"/>
            <a:ext cx="8415580" cy="53701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2788" y="505249"/>
            <a:ext cx="11192551" cy="523220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Игра на музыкальных инструментах помогает в усвоении правописания</a:t>
            </a:r>
            <a:endParaRPr lang="ru-RU" sz="2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75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static.tumblr.com/2d51eb9b25d94039715889e1e6d89766/hsqssx2/xBCo2a54r/tumblr_static_3zo83ez82oysocokksock4w4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9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922" y="2006896"/>
            <a:ext cx="7718156" cy="46029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5445" y="686028"/>
            <a:ext cx="11595418" cy="1077218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pPr algn="ctr"/>
            <a:r>
              <a:rPr lang="ru-RU" sz="3200" dirty="0" smtClean="0">
                <a:solidFill>
                  <a:srgbClr val="7030A0"/>
                </a:solidFill>
              </a:rPr>
              <a:t>Занятия музыкой развивают у детей красивую и грамотную речь,</a:t>
            </a:r>
          </a:p>
          <a:p>
            <a:pPr algn="ctr"/>
            <a:r>
              <a:rPr lang="ru-RU" sz="3200" dirty="0" smtClean="0">
                <a:solidFill>
                  <a:srgbClr val="7030A0"/>
                </a:solidFill>
              </a:rPr>
              <a:t> способствуют преодолению скованности речи</a:t>
            </a:r>
            <a:r>
              <a:rPr lang="ru-RU" sz="3200" dirty="0" smtClean="0"/>
              <a:t>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703789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static.tumblr.com/2d51eb9b25d94039715889e1e6d89766/hsqssx2/xBCo2a54r/tumblr_static_3zo83ez82oysocokksock4w4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9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8812" y="1689315"/>
            <a:ext cx="8334375" cy="51686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44497" y="465682"/>
            <a:ext cx="10503003" cy="769441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ru-RU" sz="4400" dirty="0" smtClean="0">
                <a:solidFill>
                  <a:srgbClr val="7030A0"/>
                </a:solidFill>
              </a:rPr>
              <a:t>Влияние классической музыки на ребенка.</a:t>
            </a:r>
            <a:endParaRPr lang="ru-RU" sz="4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094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static.tumblr.com/2d51eb9b25d94039715889e1e6d89766/hsqssx2/xBCo2a54r/tumblr_static_3zo83ez82oysocokksock4w4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9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2346" y="-247973"/>
            <a:ext cx="5904854" cy="73771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3192" y="2240161"/>
            <a:ext cx="5901167" cy="2062103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pPr algn="ctr"/>
            <a:r>
              <a:rPr lang="ru-RU" sz="3200" dirty="0" smtClean="0">
                <a:solidFill>
                  <a:srgbClr val="7030A0"/>
                </a:solidFill>
              </a:rPr>
              <a:t>Лечебным эффектом обладают</a:t>
            </a:r>
          </a:p>
          <a:p>
            <a:pPr algn="ctr"/>
            <a:r>
              <a:rPr lang="ru-RU" sz="3200" dirty="0">
                <a:solidFill>
                  <a:srgbClr val="7030A0"/>
                </a:solidFill>
              </a:rPr>
              <a:t> </a:t>
            </a:r>
            <a:r>
              <a:rPr lang="ru-RU" sz="3200" dirty="0" smtClean="0">
                <a:solidFill>
                  <a:srgbClr val="7030A0"/>
                </a:solidFill>
              </a:rPr>
              <a:t>все произведения Моцарта.</a:t>
            </a:r>
          </a:p>
          <a:p>
            <a:pPr algn="ctr"/>
            <a:r>
              <a:rPr lang="ru-RU" sz="3200" dirty="0" smtClean="0">
                <a:solidFill>
                  <a:srgbClr val="7030A0"/>
                </a:solidFill>
              </a:rPr>
              <a:t>Это явление получило название:</a:t>
            </a:r>
          </a:p>
          <a:p>
            <a:pPr algn="ctr"/>
            <a:r>
              <a:rPr lang="ru-RU" sz="3200" dirty="0" smtClean="0">
                <a:solidFill>
                  <a:srgbClr val="7030A0"/>
                </a:solidFill>
              </a:rPr>
              <a:t>«Эффект Моцарта»</a:t>
            </a:r>
            <a:endParaRPr lang="ru-RU" sz="32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570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static.tumblr.com/2d51eb9b25d94039715889e1e6d89766/hsqssx2/xBCo2a54r/tumblr_static_3zo83ez82oysocokksock4w4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9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1228" y="350061"/>
            <a:ext cx="5866616" cy="6232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1615" algn="just">
              <a:lnSpc>
                <a:spcPct val="150000"/>
              </a:lnSpc>
              <a:spcAft>
                <a:spcPts val="0"/>
              </a:spcAft>
            </a:pPr>
            <a:r>
              <a:rPr lang="ru-RU" sz="1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классическую релаксационную программу входят следующие произведения:</a:t>
            </a:r>
            <a:endParaRPr lang="ru-RU" sz="19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</a:pPr>
            <a:r>
              <a:rPr lang="ru-RU" sz="1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А. Вивальди: «Зима»</a:t>
            </a:r>
            <a:endParaRPr lang="ru-RU" sz="19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</a:pPr>
            <a:r>
              <a:rPr lang="ru-RU" sz="1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Ф. Шуберт: «Аве Мария» или 2-я часть 8-й симфонии</a:t>
            </a:r>
            <a:endParaRPr lang="ru-RU" sz="19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</a:pPr>
            <a:r>
              <a:rPr lang="ru-RU" sz="1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И.-С. Бах: «Ария из сюиты №3»или медленные части Бранденбургских концертов</a:t>
            </a:r>
            <a:endParaRPr lang="ru-RU" sz="19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</a:pPr>
            <a:r>
              <a:rPr lang="ru-RU" sz="1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В. Беллини : «Каватина </a:t>
            </a:r>
            <a:r>
              <a:rPr lang="ru-RU" sz="19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Нормы»</a:t>
            </a:r>
            <a:endParaRPr lang="en-US" sz="190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</a:pPr>
            <a:r>
              <a:rPr lang="ru-RU" sz="190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1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9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ван</a:t>
            </a:r>
            <a:r>
              <a:rPr lang="ru-RU" sz="1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Бетховен :вторые части фортепьянных сонат 8,14,23</a:t>
            </a:r>
            <a:endParaRPr lang="ru-RU" sz="19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</a:pPr>
            <a:r>
              <a:rPr lang="ru-RU" sz="1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 .Чайковский: анданте кантабиле из 5-й симфонии</a:t>
            </a:r>
            <a:endParaRPr lang="ru-RU" sz="19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</a:pPr>
            <a:r>
              <a:rPr lang="ru-RU" sz="1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П. Чайковский: «Июнь» и «Октябрь» из цикла «времена года»</a:t>
            </a:r>
            <a:endParaRPr lang="ru-RU" sz="19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</a:pPr>
            <a:r>
              <a:rPr lang="ru-RU" sz="1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Д. Шостакович: «Романс из к/ф «Овод»</a:t>
            </a:r>
            <a:endParaRPr lang="ru-RU" sz="19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358456" y="511643"/>
            <a:ext cx="5767930" cy="5741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70510" algn="just">
              <a:lnSpc>
                <a:spcPct val="150000"/>
              </a:lnSpc>
              <a:spcAft>
                <a:spcPts val="0"/>
              </a:spcAft>
            </a:pPr>
            <a:r>
              <a:rPr lang="ru-RU" sz="1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 активирующим настроение музыкальным произведениям относятся:</a:t>
            </a:r>
            <a:endParaRPr lang="ru-RU" sz="19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</a:pPr>
            <a:r>
              <a:rPr lang="ru-RU" sz="1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В. А. Моцарт: первые и третьи части из фортепианных сонат и концертов, «Рондо» из «Маленькой ночной серенады», отрывки из оперы «Волшебная флейта»</a:t>
            </a:r>
            <a:endParaRPr lang="ru-RU" sz="19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</a:pPr>
            <a:r>
              <a:rPr lang="ru-RU" sz="1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П. И .Чайковский: вальсы из балетов, «На тройке» из «Времён года», отрывок из финала 4-й симфонии</a:t>
            </a:r>
            <a:endParaRPr lang="ru-RU" sz="19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</a:pPr>
            <a:r>
              <a:rPr lang="ru-RU" sz="1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А. Вивальди: «Весна»</a:t>
            </a:r>
            <a:endParaRPr lang="ru-RU" sz="19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</a:pPr>
            <a:r>
              <a:rPr lang="ru-RU" sz="1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С.Прокофьев:1-я часть 1-й симфонии</a:t>
            </a:r>
            <a:endParaRPr lang="ru-RU" sz="19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</a:pPr>
            <a:r>
              <a:rPr lang="ru-RU" sz="1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М. И. Глинка: «Романсы»</a:t>
            </a:r>
            <a:endParaRPr lang="ru-RU" sz="19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</a:pPr>
            <a:r>
              <a:rPr lang="ru-RU" sz="1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Л. </a:t>
            </a:r>
            <a:r>
              <a:rPr lang="ru-RU" sz="19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Боккерини</a:t>
            </a:r>
            <a:r>
              <a:rPr lang="ru-RU" sz="1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«Менуэт»</a:t>
            </a:r>
            <a:endParaRPr lang="ru-RU" sz="19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94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static.tumblr.com/2d51eb9b25d94039715889e1e6d89766/hsqssx2/xBCo2a54r/tumblr_static_3zo83ez82oysocokksock4w4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9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08" y="1441342"/>
            <a:ext cx="10631838" cy="54166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83783" y="341696"/>
            <a:ext cx="8915967" cy="769441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ru-RU" sz="4400" dirty="0" smtClean="0">
                <a:solidFill>
                  <a:srgbClr val="7030A0"/>
                </a:solidFill>
              </a:rPr>
              <a:t>Влияние музыки на здоровье детей.</a:t>
            </a:r>
            <a:endParaRPr lang="ru-RU" sz="4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685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static.tumblr.com/2d51eb9b25d94039715889e1e6d89766/hsqssx2/xBCo2a54r/tumblr_static_3zo83ez82oysocokksock4w4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9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284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static.tumblr.com/2d51eb9b25d94039715889e1e6d89766/hsqssx2/xBCo2a54r/tumblr_static_3zo83ez82oysocokksock4w4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9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5295" y="1751308"/>
            <a:ext cx="8648053" cy="51066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27991" y="465901"/>
            <a:ext cx="9336017" cy="830997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ru-RU" sz="4800" dirty="0" smtClean="0">
                <a:solidFill>
                  <a:srgbClr val="7030A0"/>
                </a:solidFill>
              </a:rPr>
              <a:t>Не вся музыка одинаково полезна.</a:t>
            </a:r>
            <a:endParaRPr lang="ru-RU" sz="4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815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static.tumblr.com/2d51eb9b25d94039715889e1e6d89766/hsqssx2/xBCo2a54r/tumblr_static_3zo83ez82oysocokksock4w4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9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Эксперименты Масару Эмото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2333"/>
            <a:ext cx="12192000" cy="67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086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rgbClr val="7030A0"/>
                </a:solidFill>
              </a:rPr>
              <a:t>Пифагор считал, что гармония звуков</a:t>
            </a:r>
            <a:br>
              <a:rPr lang="ru-RU" sz="3600" dirty="0" smtClean="0">
                <a:solidFill>
                  <a:srgbClr val="7030A0"/>
                </a:solidFill>
              </a:rPr>
            </a:br>
            <a:r>
              <a:rPr lang="ru-RU" sz="3600" dirty="0" smtClean="0">
                <a:solidFill>
                  <a:srgbClr val="7030A0"/>
                </a:solidFill>
              </a:rPr>
              <a:t>помогает установить гармонию в человеческом</a:t>
            </a:r>
            <a:br>
              <a:rPr lang="ru-RU" sz="3600" dirty="0" smtClean="0">
                <a:solidFill>
                  <a:srgbClr val="7030A0"/>
                </a:solidFill>
              </a:rPr>
            </a:br>
            <a:r>
              <a:rPr lang="ru-RU" sz="3600" dirty="0" smtClean="0">
                <a:solidFill>
                  <a:srgbClr val="7030A0"/>
                </a:solidFill>
              </a:rPr>
              <a:t>организме.</a:t>
            </a:r>
            <a:endParaRPr lang="ru-RU" sz="3600" dirty="0">
              <a:solidFill>
                <a:srgbClr val="7030A0"/>
              </a:solidFill>
            </a:endParaRPr>
          </a:p>
        </p:txBody>
      </p:sp>
      <p:pic>
        <p:nvPicPr>
          <p:cNvPr id="2050" name="Picture 2" descr="http://www.openecosource.org/wp-content/uploads/2013/09/pythagoras_humanity-healing-1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831" y="1825624"/>
            <a:ext cx="8880528" cy="503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4527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static.tumblr.com/2d51eb9b25d94039715889e1e6d89766/hsqssx2/xBCo2a54r/tumblr_static_3zo83ez82oysocokksock4w4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9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0"/>
            <a:ext cx="762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2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static.tumblr.com/2d51eb9b25d94039715889e1e6d89766/hsqssx2/xBCo2a54r/tumblr_static_3zo83ez82oysocokksock4w4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9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99780" y="624334"/>
            <a:ext cx="879244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7030A0"/>
                </a:solidFill>
              </a:rPr>
              <a:t>Мыслители древности </a:t>
            </a:r>
            <a:r>
              <a:rPr lang="ru-RU" sz="4800" b="1" i="1" dirty="0" smtClean="0">
                <a:solidFill>
                  <a:srgbClr val="7030A0"/>
                </a:solidFill>
              </a:rPr>
              <a:t>говорили:</a:t>
            </a:r>
          </a:p>
          <a:p>
            <a:r>
              <a:rPr lang="ru-RU" sz="4400" i="1" dirty="0" smtClean="0">
                <a:solidFill>
                  <a:srgbClr val="7030A0"/>
                </a:solidFill>
              </a:rPr>
              <a:t>«</a:t>
            </a:r>
            <a:r>
              <a:rPr lang="ru-RU" sz="4400" dirty="0" smtClean="0">
                <a:solidFill>
                  <a:srgbClr val="7030A0"/>
                </a:solidFill>
              </a:rPr>
              <a:t>Слушать Прекрасное, видеть Прекрасное – значит улучшаться».</a:t>
            </a:r>
          </a:p>
          <a:p>
            <a:r>
              <a:rPr lang="ru-RU" sz="4400" dirty="0" smtClean="0">
                <a:solidFill>
                  <a:srgbClr val="7030A0"/>
                </a:solidFill>
              </a:rPr>
              <a:t>«Высокая музыка чистит и лечит душу и тело»</a:t>
            </a:r>
          </a:p>
          <a:p>
            <a:r>
              <a:rPr lang="ru-RU" sz="4400" dirty="0" smtClean="0">
                <a:solidFill>
                  <a:srgbClr val="7030A0"/>
                </a:solidFill>
              </a:rPr>
              <a:t>«Музыка – это важнейшая форма воспитания человеческой души»</a:t>
            </a:r>
            <a:endParaRPr lang="ru-RU" sz="4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750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00" y="-1571625"/>
            <a:ext cx="16002000" cy="1000125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00" y="0"/>
            <a:ext cx="9779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992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static.tumblr.com/2d51eb9b25d94039715889e1e6d89766/hsqssx2/xBCo2a54r/tumblr_static_3zo83ez82oysocokksock4w4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9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902" y="633897"/>
            <a:ext cx="6426200" cy="56131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7801" y="952500"/>
            <a:ext cx="484365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7030A0"/>
                </a:solidFill>
              </a:rPr>
              <a:t>В.М. Бехтерев</a:t>
            </a:r>
          </a:p>
          <a:p>
            <a:pPr algn="ctr"/>
            <a:r>
              <a:rPr lang="ru-RU" sz="4800" dirty="0">
                <a:solidFill>
                  <a:srgbClr val="7030A0"/>
                </a:solidFill>
              </a:rPr>
              <a:t>д</a:t>
            </a:r>
            <a:r>
              <a:rPr lang="ru-RU" sz="4800" dirty="0" smtClean="0">
                <a:solidFill>
                  <a:srgbClr val="7030A0"/>
                </a:solidFill>
              </a:rPr>
              <a:t>оказал, что</a:t>
            </a:r>
          </a:p>
          <a:p>
            <a:pPr algn="ctr"/>
            <a:r>
              <a:rPr lang="ru-RU" sz="4800" dirty="0">
                <a:solidFill>
                  <a:srgbClr val="7030A0"/>
                </a:solidFill>
              </a:rPr>
              <a:t>м</a:t>
            </a:r>
            <a:r>
              <a:rPr lang="ru-RU" sz="4800" dirty="0" smtClean="0">
                <a:solidFill>
                  <a:srgbClr val="7030A0"/>
                </a:solidFill>
              </a:rPr>
              <a:t>узыка может</a:t>
            </a:r>
          </a:p>
          <a:p>
            <a:pPr algn="ctr"/>
            <a:r>
              <a:rPr lang="ru-RU" sz="4800" dirty="0">
                <a:solidFill>
                  <a:srgbClr val="7030A0"/>
                </a:solidFill>
              </a:rPr>
              <a:t>в</a:t>
            </a:r>
            <a:r>
              <a:rPr lang="ru-RU" sz="4800" dirty="0" smtClean="0">
                <a:solidFill>
                  <a:srgbClr val="7030A0"/>
                </a:solidFill>
              </a:rPr>
              <a:t>ызывать и ослаблять</a:t>
            </a:r>
          </a:p>
          <a:p>
            <a:pPr algn="ctr"/>
            <a:r>
              <a:rPr lang="ru-RU" sz="4800" dirty="0">
                <a:solidFill>
                  <a:srgbClr val="7030A0"/>
                </a:solidFill>
              </a:rPr>
              <a:t>в</a:t>
            </a:r>
            <a:r>
              <a:rPr lang="ru-RU" sz="4800" dirty="0" smtClean="0">
                <a:solidFill>
                  <a:srgbClr val="7030A0"/>
                </a:solidFill>
              </a:rPr>
              <a:t>озбуждение</a:t>
            </a:r>
          </a:p>
          <a:p>
            <a:pPr algn="ctr"/>
            <a:r>
              <a:rPr lang="ru-RU" sz="4800" dirty="0">
                <a:solidFill>
                  <a:srgbClr val="7030A0"/>
                </a:solidFill>
              </a:rPr>
              <a:t>о</a:t>
            </a:r>
            <a:r>
              <a:rPr lang="ru-RU" sz="4800" dirty="0" smtClean="0">
                <a:solidFill>
                  <a:srgbClr val="7030A0"/>
                </a:solidFill>
              </a:rPr>
              <a:t>рганизма.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4159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static.tumblr.com/2d51eb9b25d94039715889e1e6d89766/hsqssx2/xBCo2a54r/tumblr_static_3zo83ez82oysocokksock4w4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694"/>
            <a:ext cx="12268873" cy="687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4465" y="19694"/>
            <a:ext cx="542440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155" y="557940"/>
            <a:ext cx="6774162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7030A0"/>
                </a:solidFill>
              </a:rPr>
              <a:t>П.К. Анохин</a:t>
            </a:r>
          </a:p>
          <a:p>
            <a:pPr algn="ctr"/>
            <a:r>
              <a:rPr lang="ru-RU" sz="4000" b="1" dirty="0" smtClean="0">
                <a:solidFill>
                  <a:srgbClr val="7030A0"/>
                </a:solidFill>
              </a:rPr>
              <a:t> изучал влияние</a:t>
            </a:r>
          </a:p>
          <a:p>
            <a:pPr algn="ctr"/>
            <a:r>
              <a:rPr lang="ru-RU" sz="4000" b="1" dirty="0" smtClean="0">
                <a:solidFill>
                  <a:srgbClr val="7030A0"/>
                </a:solidFill>
              </a:rPr>
              <a:t> мажорного и минорного</a:t>
            </a:r>
          </a:p>
          <a:p>
            <a:pPr algn="ctr"/>
            <a:r>
              <a:rPr lang="ru-RU" sz="4000" b="1" dirty="0" smtClean="0">
                <a:solidFill>
                  <a:srgbClr val="7030A0"/>
                </a:solidFill>
              </a:rPr>
              <a:t> лада.</a:t>
            </a:r>
          </a:p>
          <a:p>
            <a:pPr algn="ctr"/>
            <a:r>
              <a:rPr lang="ru-RU" sz="4000" b="1" dirty="0" smtClean="0">
                <a:solidFill>
                  <a:srgbClr val="7030A0"/>
                </a:solidFill>
              </a:rPr>
              <a:t>Сделал вывод, что музыка </a:t>
            </a:r>
          </a:p>
          <a:p>
            <a:pPr algn="ctr"/>
            <a:r>
              <a:rPr lang="ru-RU" sz="4000" b="1" dirty="0" smtClean="0">
                <a:solidFill>
                  <a:srgbClr val="7030A0"/>
                </a:solidFill>
              </a:rPr>
              <a:t>развивает правое полушарие</a:t>
            </a:r>
          </a:p>
          <a:p>
            <a:pPr algn="ctr"/>
            <a:r>
              <a:rPr lang="ru-RU" sz="4000" b="1" dirty="0">
                <a:solidFill>
                  <a:srgbClr val="7030A0"/>
                </a:solidFill>
              </a:rPr>
              <a:t>г</a:t>
            </a:r>
            <a:r>
              <a:rPr lang="ru-RU" sz="4000" b="1" dirty="0" smtClean="0">
                <a:solidFill>
                  <a:srgbClr val="7030A0"/>
                </a:solidFill>
              </a:rPr>
              <a:t>оловного мозга, то есть</a:t>
            </a:r>
          </a:p>
          <a:p>
            <a:pPr algn="ctr"/>
            <a:r>
              <a:rPr lang="ru-RU" sz="4000" b="1" dirty="0">
                <a:solidFill>
                  <a:srgbClr val="7030A0"/>
                </a:solidFill>
              </a:rPr>
              <a:t>о</a:t>
            </a:r>
            <a:r>
              <a:rPr lang="ru-RU" sz="4000" b="1" dirty="0" smtClean="0">
                <a:solidFill>
                  <a:srgbClr val="7030A0"/>
                </a:solidFill>
              </a:rPr>
              <a:t>бразное мышление.</a:t>
            </a:r>
            <a:endParaRPr lang="ru-RU" sz="4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08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static.tumblr.com/2d51eb9b25d94039715889e1e6d89766/hsqssx2/xBCo2a54r/tumblr_static_3zo83ez82oysocokksock4w4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9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28434" y="685890"/>
            <a:ext cx="793513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7030A0"/>
                </a:solidFill>
              </a:rPr>
              <a:t>Доктор медицинских наук</a:t>
            </a:r>
          </a:p>
          <a:p>
            <a:pPr algn="ctr"/>
            <a:r>
              <a:rPr lang="ru-RU" sz="4400" dirty="0" smtClean="0">
                <a:solidFill>
                  <a:srgbClr val="7030A0"/>
                </a:solidFill>
              </a:rPr>
              <a:t> Ю. </a:t>
            </a:r>
            <a:r>
              <a:rPr lang="ru-RU" sz="4400" dirty="0" err="1" smtClean="0">
                <a:solidFill>
                  <a:srgbClr val="7030A0"/>
                </a:solidFill>
              </a:rPr>
              <a:t>Змановский</a:t>
            </a:r>
            <a:r>
              <a:rPr lang="ru-RU" sz="4400" dirty="0" smtClean="0">
                <a:solidFill>
                  <a:srgbClr val="7030A0"/>
                </a:solidFill>
              </a:rPr>
              <a:t> утверждает, </a:t>
            </a:r>
          </a:p>
          <a:p>
            <a:pPr algn="ctr"/>
            <a:r>
              <a:rPr lang="ru-RU" sz="4400" dirty="0" smtClean="0">
                <a:solidFill>
                  <a:srgbClr val="7030A0"/>
                </a:solidFill>
              </a:rPr>
              <a:t>что классическая музыка в тихом звучании способствует засыпанию ребенка,</a:t>
            </a:r>
          </a:p>
          <a:p>
            <a:pPr algn="ctr"/>
            <a:r>
              <a:rPr lang="ru-RU" sz="4400" dirty="0">
                <a:solidFill>
                  <a:srgbClr val="7030A0"/>
                </a:solidFill>
              </a:rPr>
              <a:t>л</a:t>
            </a:r>
            <a:r>
              <a:rPr lang="ru-RU" sz="4400" dirty="0" smtClean="0">
                <a:solidFill>
                  <a:srgbClr val="7030A0"/>
                </a:solidFill>
              </a:rPr>
              <a:t>егкому и радостному пробуждению, в целом успокаивает нервную систему.</a:t>
            </a:r>
            <a:endParaRPr lang="ru-RU" sz="4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567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static.tumblr.com/2d51eb9b25d94039715889e1e6d89766/hsqssx2/xBCo2a54r/tumblr_static_3zo83ez82oysocokksock4w4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6324"/>
            <a:ext cx="12192000" cy="692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9906" y="-66324"/>
            <a:ext cx="5853193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8665" y="1456846"/>
            <a:ext cx="402257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7030A0"/>
                </a:solidFill>
              </a:rPr>
              <a:t>С какого возраста</a:t>
            </a:r>
          </a:p>
          <a:p>
            <a:r>
              <a:rPr lang="ru-RU" sz="4000" dirty="0" smtClean="0">
                <a:solidFill>
                  <a:srgbClr val="7030A0"/>
                </a:solidFill>
              </a:rPr>
              <a:t> ребенку можно</a:t>
            </a:r>
          </a:p>
          <a:p>
            <a:r>
              <a:rPr lang="ru-RU" sz="4000" dirty="0" smtClean="0">
                <a:solidFill>
                  <a:srgbClr val="7030A0"/>
                </a:solidFill>
              </a:rPr>
              <a:t> слушать музыку?</a:t>
            </a:r>
            <a:endParaRPr lang="ru-RU" sz="4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62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static.tumblr.com/2d51eb9b25d94039715889e1e6d89766/hsqssx2/xBCo2a54r/tumblr_static_3zo83ez82oysocokksock4w4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9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300" y="514350"/>
            <a:ext cx="5867400" cy="58293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5400000">
            <a:off x="-1721860" y="3183235"/>
            <a:ext cx="6606020" cy="766492"/>
          </a:xfrm>
          <a:prstGeom prst="rect">
            <a:avLst/>
          </a:prstGeom>
          <a:noFill/>
        </p:spPr>
        <p:txBody>
          <a:bodyPr vert="wordArtVert" wrap="none" rtlCol="0">
            <a:prstTxWarp prst="textPlain">
              <a:avLst/>
            </a:prstTxWarp>
            <a:sp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Музыкальные</a:t>
            </a:r>
            <a:endParaRPr lang="ru-RU" sz="3200" b="1" dirty="0">
              <a:solidFill>
                <a:srgbClr val="7030A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5400000">
            <a:off x="8483899" y="3020856"/>
            <a:ext cx="4918170" cy="839269"/>
          </a:xfrm>
          <a:prstGeom prst="rect">
            <a:avLst/>
          </a:prstGeom>
          <a:noFill/>
        </p:spPr>
        <p:txBody>
          <a:bodyPr vert="wordArtVert" wrap="none" rtlCol="0">
            <a:prstTxWarp prst="textPlain">
              <a:avLst/>
            </a:prstTxWarp>
            <a:spAutoFit/>
          </a:bodyPr>
          <a:lstStyle/>
          <a:p>
            <a:r>
              <a:rPr lang="ru-RU" sz="1400" b="1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</a:t>
            </a:r>
            <a:r>
              <a:rPr lang="ru-RU" sz="1400" b="1" dirty="0" smtClean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казки</a:t>
            </a:r>
            <a:endParaRPr lang="ru-RU" sz="1400" b="1" dirty="0">
              <a:solidFill>
                <a:srgbClr val="7030A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028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</TotalTime>
  <Words>387</Words>
  <Application>Microsoft Office PowerPoint</Application>
  <PresentationFormat>Произвольный</PresentationFormat>
  <Paragraphs>58</Paragraphs>
  <Slides>20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 Как музыка влияет на развитие ребенка.</vt:lpstr>
      <vt:lpstr>Пифагор считал, что гармония звуков помогает установить гармонию в человеческом организме.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Как музыка влияет на ребенка.</dc:title>
  <dc:creator>Пользователь</dc:creator>
  <cp:lastModifiedBy>Ворожейкина</cp:lastModifiedBy>
  <cp:revision>48</cp:revision>
  <dcterms:created xsi:type="dcterms:W3CDTF">2016-04-12T05:36:33Z</dcterms:created>
  <dcterms:modified xsi:type="dcterms:W3CDTF">2016-04-18T06:08:51Z</dcterms:modified>
</cp:coreProperties>
</file>